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86" r:id="rId7"/>
    <p:sldId id="287" r:id="rId8"/>
    <p:sldId id="288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5" r:id="rId21"/>
    <p:sldId id="274" r:id="rId22"/>
    <p:sldId id="279" r:id="rId23"/>
    <p:sldId id="285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l.wikipedia.org/wiki/Binaire_deling" TargetMode="External"/><Relationship Id="rId2" Type="http://schemas.openxmlformats.org/officeDocument/2006/relationships/hyperlink" Target="http://nl.wikipedia.org/wiki/Bacteri%C3%AB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biologie.info/virusvaltbacterieaa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idinfo.nl/schimmel.html" TargetMode="External"/><Relationship Id="rId2" Type="http://schemas.openxmlformats.org/officeDocument/2006/relationships/hyperlink" Target="http://www.schooltv.nl/plein/informatie_detail/item/2922786/schimmels-en-paddenstoele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Casus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Hygiën</a:t>
            </a:r>
            <a:r>
              <a:rPr lang="nl-NL" dirty="0" smtClean="0"/>
              <a:t>e - infectie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Infectie</a:t>
            </a:r>
            <a:r>
              <a:rPr lang="nl-NL" dirty="0" smtClean="0"/>
              <a:t> = </a:t>
            </a:r>
          </a:p>
          <a:p>
            <a:pPr>
              <a:buNone/>
            </a:pPr>
            <a:r>
              <a:rPr lang="nl-NL" dirty="0" smtClean="0"/>
              <a:t>	micro-organisme is leven wezen binnen gedrongen en richt daar schade aan.</a:t>
            </a:r>
          </a:p>
          <a:p>
            <a:endParaRPr lang="nl-NL" dirty="0" smtClean="0"/>
          </a:p>
          <a:p>
            <a:r>
              <a:rPr lang="nl-NL" dirty="0" smtClean="0"/>
              <a:t>Preventie!! </a:t>
            </a:r>
          </a:p>
        </p:txBody>
      </p:sp>
      <p:pic>
        <p:nvPicPr>
          <p:cNvPr id="4" name="Afbeelding 3" descr="handen wass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59268">
            <a:off x="3851920" y="3645024"/>
            <a:ext cx="2780928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Lichamelijk schoon = </a:t>
            </a:r>
          </a:p>
          <a:p>
            <a:pPr>
              <a:buNone/>
            </a:pPr>
            <a:r>
              <a:rPr lang="nl-NL" dirty="0" smtClean="0"/>
              <a:t>	gewassen, netjes.</a:t>
            </a:r>
          </a:p>
          <a:p>
            <a:r>
              <a:rPr lang="nl-NL" b="1" dirty="0" smtClean="0"/>
              <a:t>Goede hygiëne =</a:t>
            </a:r>
          </a:p>
          <a:p>
            <a:pPr>
              <a:buNone/>
            </a:pPr>
            <a:r>
              <a:rPr lang="nl-NL" dirty="0" smtClean="0"/>
              <a:t>	meer dan lichamelijk schoon,</a:t>
            </a:r>
          </a:p>
          <a:p>
            <a:pPr>
              <a:buNone/>
            </a:pPr>
            <a:r>
              <a:rPr lang="nl-NL" dirty="0" smtClean="0"/>
              <a:t>	gezondheidstoestand in stand houden,</a:t>
            </a:r>
          </a:p>
          <a:p>
            <a:pPr>
              <a:buNone/>
            </a:pPr>
            <a:r>
              <a:rPr lang="nl-NL" dirty="0" smtClean="0"/>
              <a:t>	preventief.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Kruisbesmetting =</a:t>
            </a:r>
          </a:p>
          <a:p>
            <a:pPr>
              <a:buNone/>
            </a:pPr>
            <a:r>
              <a:rPr lang="nl-NL" dirty="0" smtClean="0"/>
              <a:t>	overbrengen van micro-organisme van ene zorgvrager naar andere zorgvrager.</a:t>
            </a:r>
          </a:p>
          <a:p>
            <a:pPr>
              <a:buNone/>
            </a:pPr>
            <a:r>
              <a:rPr lang="nl-NL" dirty="0" smtClean="0"/>
              <a:t>	Via persoon of materiaal.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 besmettings</a:t>
            </a:r>
            <a:r>
              <a:rPr lang="nl-NL" b="1" dirty="0" smtClean="0"/>
              <a:t>bronnen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Voedsel : salmonella.</a:t>
            </a:r>
          </a:p>
          <a:p>
            <a:r>
              <a:rPr lang="nl-NL" dirty="0" smtClean="0"/>
              <a:t>Ontlasting: </a:t>
            </a:r>
            <a:r>
              <a:rPr lang="nl-NL" dirty="0" err="1" smtClean="0"/>
              <a:t>E-coli</a:t>
            </a:r>
            <a:r>
              <a:rPr lang="nl-NL" dirty="0" smtClean="0"/>
              <a:t>.</a:t>
            </a:r>
          </a:p>
          <a:p>
            <a:r>
              <a:rPr lang="nl-NL" dirty="0" smtClean="0"/>
              <a:t>Gebruikte materialen: Hepatitis, HIV (naalden)</a:t>
            </a:r>
          </a:p>
          <a:p>
            <a:r>
              <a:rPr lang="nl-NL" dirty="0" smtClean="0"/>
              <a:t>Bloed : Hepatitis, HIV.</a:t>
            </a:r>
          </a:p>
          <a:p>
            <a:pPr>
              <a:buNone/>
            </a:pPr>
            <a:r>
              <a:rPr lang="nl-NL" b="1" dirty="0" err="1" smtClean="0"/>
              <a:t>H</a:t>
            </a:r>
            <a:r>
              <a:rPr lang="nl-NL" dirty="0" err="1" smtClean="0"/>
              <a:t>uman</a:t>
            </a:r>
            <a:r>
              <a:rPr lang="nl-NL" dirty="0" smtClean="0"/>
              <a:t> </a:t>
            </a:r>
            <a:r>
              <a:rPr lang="nl-NL" b="1" dirty="0" err="1" smtClean="0"/>
              <a:t>I</a:t>
            </a:r>
            <a:r>
              <a:rPr lang="nl-NL" dirty="0" err="1" smtClean="0"/>
              <a:t>mmunodeficiency</a:t>
            </a:r>
            <a:r>
              <a:rPr lang="nl-NL" dirty="0" smtClean="0"/>
              <a:t> </a:t>
            </a:r>
            <a:r>
              <a:rPr lang="nl-NL" b="1" dirty="0" smtClean="0"/>
              <a:t>V</a:t>
            </a:r>
            <a:r>
              <a:rPr lang="nl-NL" dirty="0" smtClean="0"/>
              <a:t>irus =</a:t>
            </a:r>
          </a:p>
          <a:p>
            <a:pPr>
              <a:buNone/>
            </a:pPr>
            <a:r>
              <a:rPr lang="nl-NL" dirty="0" smtClean="0"/>
              <a:t>Menselijk </a:t>
            </a:r>
            <a:r>
              <a:rPr lang="nl-NL" dirty="0" err="1" smtClean="0"/>
              <a:t>immuundeficiëntie</a:t>
            </a:r>
            <a:r>
              <a:rPr lang="nl-NL" dirty="0" smtClean="0"/>
              <a:t> virus =</a:t>
            </a:r>
          </a:p>
          <a:p>
            <a:pPr>
              <a:buNone/>
            </a:pPr>
            <a:r>
              <a:rPr lang="nl-NL" dirty="0" smtClean="0"/>
              <a:t>Niet goed functionerend immuunsysteem </a:t>
            </a:r>
          </a:p>
          <a:p>
            <a:pPr>
              <a:buNone/>
            </a:pPr>
            <a:r>
              <a:rPr lang="nl-NL" dirty="0" smtClean="0"/>
              <a:t>(afweersysteem)</a:t>
            </a:r>
          </a:p>
          <a:p>
            <a:pPr>
              <a:buNone/>
            </a:pPr>
            <a:r>
              <a:rPr lang="nl-NL" dirty="0" smtClean="0"/>
              <a:t>Hepatitis = ontsteking van de lever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4 besmettings</a:t>
            </a:r>
            <a:r>
              <a:rPr lang="nl-NL" b="1" dirty="0" smtClean="0"/>
              <a:t>wegen</a:t>
            </a:r>
            <a:r>
              <a:rPr lang="nl-NL" dirty="0" smtClean="0"/>
              <a:t> + maatregelen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Via de mond.</a:t>
            </a:r>
          </a:p>
          <a:p>
            <a:pPr marL="514350" indent="-514350">
              <a:buNone/>
            </a:pPr>
            <a:endParaRPr lang="nl-NL" dirty="0" smtClean="0"/>
          </a:p>
          <a:p>
            <a:pPr marL="514350" indent="-514350">
              <a:buNone/>
            </a:pPr>
            <a:r>
              <a:rPr lang="nl-NL" dirty="0" smtClean="0"/>
              <a:t>Voedsel verhitten:</a:t>
            </a:r>
          </a:p>
          <a:p>
            <a:pPr marL="514350" indent="-514350">
              <a:buFontTx/>
              <a:buChar char="-"/>
            </a:pPr>
            <a:r>
              <a:rPr lang="nl-NL" dirty="0" smtClean="0"/>
              <a:t>koken/braden/magnetron</a:t>
            </a:r>
          </a:p>
          <a:p>
            <a:pPr marL="514350" indent="-514350">
              <a:buNone/>
            </a:pPr>
            <a:r>
              <a:rPr lang="nl-NL" dirty="0" smtClean="0"/>
              <a:t>	brandwondencentrum.</a:t>
            </a:r>
          </a:p>
          <a:p>
            <a:pPr marL="514350" indent="-514350"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4 besmettingswegen + maatregelen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2. Via luchtwegen.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Mondmasker</a:t>
            </a:r>
          </a:p>
          <a:p>
            <a:pPr>
              <a:buNone/>
            </a:pPr>
            <a:r>
              <a:rPr lang="nl-NL" dirty="0" smtClean="0"/>
              <a:t>Luchtstroming in de operatie kamer of isolatie kamer.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4 besmettingswegen + maatregelen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Via bloed.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Handschoenen dragen.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Naalden. </a:t>
            </a:r>
          </a:p>
          <a:p>
            <a:pPr>
              <a:buNone/>
            </a:pPr>
            <a:r>
              <a:rPr lang="nl-NL" dirty="0" smtClean="0"/>
              <a:t>Maandverband.</a:t>
            </a:r>
          </a:p>
          <a:p>
            <a:pPr>
              <a:buNone/>
            </a:pPr>
            <a:r>
              <a:rPr lang="nl-NL" dirty="0" smtClean="0"/>
              <a:t>Bloedingen.</a:t>
            </a:r>
            <a:endParaRPr lang="nl-NL" dirty="0"/>
          </a:p>
        </p:txBody>
      </p:sp>
      <p:pic>
        <p:nvPicPr>
          <p:cNvPr id="4" name="Afbeelding 3" descr="handschoenen latex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76826">
            <a:off x="5652120" y="2780928"/>
            <a:ext cx="2499146" cy="2249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4 besmettingswegen + maatregelen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Via huid.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Wonden.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MRSA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 smtClean="0"/>
              <a:t>M</a:t>
            </a:r>
            <a:r>
              <a:rPr lang="nl-NL" dirty="0" err="1" smtClean="0"/>
              <a:t>eticilline</a:t>
            </a:r>
            <a:r>
              <a:rPr lang="nl-NL" dirty="0" smtClean="0"/>
              <a:t> </a:t>
            </a:r>
            <a:r>
              <a:rPr lang="nl-NL" b="1" dirty="0" smtClean="0"/>
              <a:t>R</a:t>
            </a:r>
            <a:r>
              <a:rPr lang="nl-NL" dirty="0" smtClean="0"/>
              <a:t>esistente </a:t>
            </a:r>
            <a:r>
              <a:rPr lang="nl-NL" b="1" dirty="0" err="1" smtClean="0"/>
              <a:t>S</a:t>
            </a:r>
            <a:r>
              <a:rPr lang="nl-NL" dirty="0" err="1" smtClean="0"/>
              <a:t>taphylococus</a:t>
            </a:r>
            <a:r>
              <a:rPr lang="nl-NL" dirty="0" smtClean="0"/>
              <a:t> </a:t>
            </a:r>
            <a:r>
              <a:rPr lang="nl-NL" b="1" dirty="0" err="1" smtClean="0"/>
              <a:t>A</a:t>
            </a:r>
            <a:r>
              <a:rPr lang="nl-NL" dirty="0" err="1" smtClean="0"/>
              <a:t>ureus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= resistent tegen veel antibiotica.</a:t>
            </a:r>
          </a:p>
          <a:p>
            <a:pPr>
              <a:buNone/>
            </a:pPr>
            <a:r>
              <a:rPr lang="nl-NL" dirty="0" smtClean="0"/>
              <a:t>Kan hele afdeling besmetten.</a:t>
            </a:r>
          </a:p>
          <a:p>
            <a:pPr>
              <a:buNone/>
            </a:pPr>
            <a:r>
              <a:rPr lang="nl-NL" dirty="0" smtClean="0"/>
              <a:t>Gevaarlijk bij lage weerstand.</a:t>
            </a:r>
          </a:p>
          <a:p>
            <a:pPr>
              <a:buNone/>
            </a:pPr>
            <a:r>
              <a:rPr lang="nl-NL" dirty="0" smtClean="0"/>
              <a:t>Niet werken.</a:t>
            </a:r>
          </a:p>
          <a:p>
            <a:pPr>
              <a:buNone/>
            </a:pPr>
            <a:r>
              <a:rPr lang="nl-NL" dirty="0" smtClean="0"/>
              <a:t>Zorgvrager in isolatie.</a:t>
            </a:r>
          </a:p>
          <a:p>
            <a:pPr>
              <a:buNone/>
            </a:pPr>
            <a:r>
              <a:rPr lang="nl-NL" dirty="0" smtClean="0"/>
              <a:t>Niet iedereen wordt er ziek van.</a:t>
            </a:r>
            <a:endParaRPr lang="nl-NL" dirty="0"/>
          </a:p>
        </p:txBody>
      </p:sp>
      <p:pic>
        <p:nvPicPr>
          <p:cNvPr id="4" name="Afbeelding 3" descr="varkens mr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5013176"/>
            <a:ext cx="2815564" cy="1584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Reinigen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zichtbaar/onzichtbaar micro-organisch materiaal verwijderen.</a:t>
            </a:r>
          </a:p>
          <a:p>
            <a:pPr>
              <a:buNone/>
            </a:pPr>
            <a:r>
              <a:rPr lang="nl-NL" dirty="0" smtClean="0"/>
              <a:t>Handhaven en voorkomen van vermeerderen/ verspreiden.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Droog =&gt; stoffen</a:t>
            </a:r>
          </a:p>
          <a:p>
            <a:pPr>
              <a:buNone/>
            </a:pPr>
            <a:r>
              <a:rPr lang="nl-NL" dirty="0" smtClean="0"/>
              <a:t>Nat =&gt; water met schoonmaakmiddel.</a:t>
            </a:r>
          </a:p>
          <a:p>
            <a:pPr>
              <a:buNone/>
            </a:pPr>
            <a:r>
              <a:rPr lang="nl-NL" dirty="0" smtClean="0"/>
              <a:t>Gaat vooraf aan desinfectie.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Micro organismen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Kleinst levende organismen,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zoals bacteriën, virussen, schimmels, protozoa.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micro organisme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645024"/>
            <a:ext cx="2520280" cy="2650001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Desinfecteren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= chemisch proces.</a:t>
            </a:r>
          </a:p>
          <a:p>
            <a:pPr>
              <a:buNone/>
            </a:pPr>
            <a:r>
              <a:rPr lang="nl-NL" dirty="0" smtClean="0"/>
              <a:t>Micro-organismen verminderen.</a:t>
            </a:r>
          </a:p>
          <a:p>
            <a:pPr>
              <a:buNone/>
            </a:pPr>
            <a:r>
              <a:rPr lang="nl-NL" dirty="0" smtClean="0"/>
              <a:t>Besmettingsrisico uitsluiten.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Mbv</a:t>
            </a:r>
            <a:r>
              <a:rPr lang="nl-NL" dirty="0" smtClean="0"/>
              <a:t> chlooroplossing of alcohol.</a:t>
            </a:r>
          </a:p>
          <a:p>
            <a:pPr>
              <a:buNone/>
            </a:pPr>
            <a:r>
              <a:rPr lang="nl-NL" u="sng" dirty="0" smtClean="0"/>
              <a:t>Thuissituatie:</a:t>
            </a:r>
          </a:p>
          <a:p>
            <a:pPr>
              <a:buNone/>
            </a:pPr>
            <a:r>
              <a:rPr lang="nl-NL" dirty="0" smtClean="0"/>
              <a:t>Chloor, </a:t>
            </a:r>
            <a:r>
              <a:rPr lang="nl-NL" dirty="0" err="1" smtClean="0"/>
              <a:t>handgel</a:t>
            </a:r>
            <a:r>
              <a:rPr lang="nl-NL" dirty="0" smtClean="0"/>
              <a:t>, speciale zepen, </a:t>
            </a:r>
            <a:r>
              <a:rPr lang="nl-NL" dirty="0" err="1" smtClean="0"/>
              <a:t>dettol</a:t>
            </a:r>
            <a:r>
              <a:rPr lang="nl-NL" dirty="0" smtClean="0"/>
              <a:t>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Steriliseren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= alle micro-organismen en sporen doden of inactiveren.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Materialen die door huid gaan =&gt; steriel zijn.</a:t>
            </a:r>
          </a:p>
          <a:p>
            <a:pPr>
              <a:buNone/>
            </a:pPr>
            <a:r>
              <a:rPr lang="nl-NL" dirty="0" smtClean="0"/>
              <a:t>Disposables.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Thuissituatie:</a:t>
            </a:r>
            <a:r>
              <a:rPr lang="nl-NL" dirty="0" smtClean="0"/>
              <a:t> alcohol 70%, uitkoken, flamberen.</a:t>
            </a:r>
          </a:p>
          <a:p>
            <a:pPr>
              <a:buNone/>
            </a:pPr>
            <a:r>
              <a:rPr lang="nl-NL" u="sng" dirty="0" smtClean="0"/>
              <a:t>Instelling:</a:t>
            </a:r>
            <a:r>
              <a:rPr lang="nl-NL" dirty="0" smtClean="0"/>
              <a:t> steriliseren op sterilisatie afdeling </a:t>
            </a:r>
            <a:r>
              <a:rPr lang="nl-NL" dirty="0" err="1" smtClean="0"/>
              <a:t>mbv</a:t>
            </a:r>
            <a:r>
              <a:rPr lang="nl-NL" smtClean="0"/>
              <a:t> stoom.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Protocollen en richtlijnen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Instellingen aan voldoen.</a:t>
            </a:r>
          </a:p>
          <a:p>
            <a:r>
              <a:rPr lang="nl-NL" b="1" dirty="0" smtClean="0"/>
              <a:t>WIP</a:t>
            </a:r>
            <a:r>
              <a:rPr lang="nl-NL" dirty="0" smtClean="0"/>
              <a:t> = werkgroep infectie preventie. (landelijk)</a:t>
            </a:r>
          </a:p>
          <a:p>
            <a:r>
              <a:rPr lang="nl-NL" b="1" dirty="0" smtClean="0"/>
              <a:t>Hygiënisten =</a:t>
            </a:r>
          </a:p>
          <a:p>
            <a:pPr>
              <a:buNone/>
            </a:pPr>
            <a:r>
              <a:rPr lang="nl-NL" dirty="0" smtClean="0"/>
              <a:t>	personen die zich bezig houden met bewaken/ controleren van de hygiëne en maken van protocollen en richtlijnen hieromtrent.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Bacteriën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hlinkClick r:id="rId2"/>
              </a:rPr>
              <a:t>vormen en soorten</a:t>
            </a:r>
            <a:r>
              <a:rPr lang="nl-NL" dirty="0" smtClean="0"/>
              <a:t>: kokken,bacillen, spirocheten</a:t>
            </a:r>
          </a:p>
          <a:p>
            <a:pPr>
              <a:buNone/>
            </a:pPr>
            <a:r>
              <a:rPr lang="nl-NL" dirty="0" smtClean="0">
                <a:hlinkClick r:id="rId3"/>
              </a:rPr>
              <a:t>Deling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Voedingsbodem nodig om te groeien:</a:t>
            </a:r>
          </a:p>
          <a:p>
            <a:pPr>
              <a:buNone/>
            </a:pPr>
            <a:r>
              <a:rPr lang="nl-NL" dirty="0" smtClean="0"/>
              <a:t>Vocht en warmte.</a:t>
            </a:r>
          </a:p>
          <a:p>
            <a:pPr>
              <a:buNone/>
            </a:pPr>
            <a:r>
              <a:rPr lang="nl-NL" dirty="0" smtClean="0"/>
              <a:t>Goede en slechte bacteriën.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Behandeling: antibiotica kuur.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Virussen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virus valt aan</a:t>
            </a:r>
            <a:r>
              <a:rPr lang="nl-NL" dirty="0" smtClean="0"/>
              <a:t>; is ‘levend iets’.</a:t>
            </a:r>
          </a:p>
          <a:p>
            <a:r>
              <a:rPr lang="nl-NL" dirty="0" smtClean="0"/>
              <a:t>Gastheer nodig om te overleven</a:t>
            </a:r>
          </a:p>
          <a:p>
            <a:r>
              <a:rPr lang="nl-NL" dirty="0" smtClean="0"/>
              <a:t>Kunnen zich genetisch veranderen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Behandeling: uit zieken, virus remmende </a:t>
            </a:r>
          </a:p>
          <a:p>
            <a:pPr>
              <a:buNone/>
            </a:pPr>
            <a:r>
              <a:rPr lang="nl-NL" dirty="0" smtClean="0"/>
              <a:t>                         middelen.</a:t>
            </a:r>
          </a:p>
          <a:p>
            <a:pPr>
              <a:buNone/>
            </a:pPr>
            <a:r>
              <a:rPr lang="nl-NL" dirty="0" smtClean="0"/>
              <a:t>Preventief: vaccinatie, bv. griepprik.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Schimmels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>
                <a:hlinkClick r:id="rId2"/>
              </a:rPr>
              <a:t>soorten schimmels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huidschimmel </a:t>
            </a:r>
            <a:endParaRPr lang="nl-NL" dirty="0" smtClean="0"/>
          </a:p>
          <a:p>
            <a:r>
              <a:rPr lang="nl-NL" dirty="0" smtClean="0"/>
              <a:t>Voedingsbodem met juiste omstandigheden.</a:t>
            </a:r>
          </a:p>
          <a:p>
            <a:r>
              <a:rPr lang="nl-NL" dirty="0" smtClean="0"/>
              <a:t>Sporen vorming. </a:t>
            </a:r>
          </a:p>
          <a:p>
            <a:pPr>
              <a:buNone/>
            </a:pPr>
            <a:r>
              <a:rPr lang="nl-NL" dirty="0" smtClean="0"/>
              <a:t>    Kunnen lang overleven, onder vele omstandigheden.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Behandeling: langdurig. Tot wel 6 weken.</a:t>
            </a:r>
          </a:p>
          <a:p>
            <a:pPr>
              <a:buNone/>
            </a:pPr>
            <a:r>
              <a:rPr lang="nl-NL" dirty="0" err="1" smtClean="0"/>
              <a:t>Daktarin</a:t>
            </a:r>
            <a:r>
              <a:rPr lang="nl-NL" dirty="0" smtClean="0"/>
              <a:t>, </a:t>
            </a:r>
            <a:r>
              <a:rPr lang="nl-NL" dirty="0" err="1" smtClean="0"/>
              <a:t>miconazol</a:t>
            </a:r>
            <a:r>
              <a:rPr lang="nl-NL" dirty="0" smtClean="0"/>
              <a:t>, </a:t>
            </a:r>
            <a:r>
              <a:rPr lang="nl-NL" dirty="0" err="1" smtClean="0"/>
              <a:t>lamisil</a:t>
            </a:r>
            <a:r>
              <a:rPr lang="nl-NL" dirty="0" smtClean="0"/>
              <a:t>, </a:t>
            </a:r>
            <a:r>
              <a:rPr lang="nl-NL" dirty="0" err="1" smtClean="0"/>
              <a:t>nystatine</a:t>
            </a:r>
            <a:r>
              <a:rPr lang="nl-NL" dirty="0" smtClean="0"/>
              <a:t>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Protozoa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Eencellige micro-organisme.</a:t>
            </a:r>
          </a:p>
          <a:p>
            <a:r>
              <a:rPr lang="nl-NL" dirty="0" smtClean="0"/>
              <a:t>Komt bij ons niet zo vaak voor, maar wel steeds meer. Door verre reizen.</a:t>
            </a:r>
          </a:p>
          <a:p>
            <a:r>
              <a:rPr lang="nl-NL" dirty="0" smtClean="0"/>
              <a:t>Bv. malaria, dysenterie.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Invloed op lichaam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Nuttige </a:t>
            </a:r>
            <a:r>
              <a:rPr lang="nl-NL" dirty="0" err="1" smtClean="0"/>
              <a:t>bact</a:t>
            </a:r>
            <a:r>
              <a:rPr lang="nl-NL" dirty="0" smtClean="0"/>
              <a:t>: </a:t>
            </a:r>
            <a:r>
              <a:rPr lang="nl-NL" dirty="0" err="1" smtClean="0"/>
              <a:t>E-coli</a:t>
            </a:r>
            <a:r>
              <a:rPr lang="nl-NL" dirty="0" smtClean="0"/>
              <a:t> in darm.</a:t>
            </a:r>
          </a:p>
          <a:p>
            <a:r>
              <a:rPr lang="nl-NL" dirty="0" smtClean="0"/>
              <a:t>Ziekmakend (pathogeen):schadelijke invloed</a:t>
            </a:r>
          </a:p>
          <a:p>
            <a:pPr>
              <a:buNone/>
            </a:pPr>
            <a:r>
              <a:rPr lang="nl-NL" dirty="0" smtClean="0"/>
              <a:t>    als lichaam hier op reageert =&gt; infectie.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Infectiecyclus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347864" y="1412776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/>
              <a:t>1. micro-organisme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940152" y="2708920"/>
            <a:ext cx="2736304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/>
              <a:t>2. Geschikte leefomgeving</a:t>
            </a:r>
          </a:p>
          <a:p>
            <a:r>
              <a:rPr lang="nl-NL" dirty="0" smtClean="0"/>
              <a:t>     voor </a:t>
            </a:r>
            <a:r>
              <a:rPr lang="nl-NL" dirty="0" err="1" smtClean="0"/>
              <a:t>micro-org</a:t>
            </a:r>
            <a:r>
              <a:rPr lang="nl-NL" dirty="0" smtClean="0"/>
              <a:t>.</a:t>
            </a:r>
          </a:p>
        </p:txBody>
      </p:sp>
      <p:sp>
        <p:nvSpPr>
          <p:cNvPr id="6" name="Rechthoek 5"/>
          <p:cNvSpPr/>
          <p:nvPr/>
        </p:nvSpPr>
        <p:spPr>
          <a:xfrm>
            <a:off x="5364088" y="4941168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/>
              <a:t>3. Verlaten van leefomgeving.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899592" y="2708920"/>
            <a:ext cx="28803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/>
              <a:t>5. Toegangspoort nieuwe</a:t>
            </a:r>
          </a:p>
          <a:p>
            <a:r>
              <a:rPr lang="nl-NL" dirty="0" smtClean="0"/>
              <a:t>     leefomgeving.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1115616" y="4581128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/>
              <a:t>4. Wijze van transport</a:t>
            </a:r>
            <a:endParaRPr lang="nl-NL" dirty="0"/>
          </a:p>
        </p:txBody>
      </p:sp>
      <p:cxnSp>
        <p:nvCxnSpPr>
          <p:cNvPr id="18" name="Rechte verbindingslijn met pijl 17"/>
          <p:cNvCxnSpPr>
            <a:stCxn id="4" idx="3"/>
          </p:cNvCxnSpPr>
          <p:nvPr/>
        </p:nvCxnSpPr>
        <p:spPr>
          <a:xfrm>
            <a:off x="5436096" y="1736812"/>
            <a:ext cx="1584176" cy="90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/>
          <p:nvPr/>
        </p:nvCxnSpPr>
        <p:spPr>
          <a:xfrm flipH="1">
            <a:off x="6732240" y="4077072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>
            <a:stCxn id="6" idx="1"/>
          </p:cNvCxnSpPr>
          <p:nvPr/>
        </p:nvCxnSpPr>
        <p:spPr>
          <a:xfrm flipH="1" flipV="1">
            <a:off x="3707904" y="5229200"/>
            <a:ext cx="1656184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 flipV="1">
            <a:off x="1979712" y="364502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 flipV="1">
            <a:off x="1907704" y="1700808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Resistent</a:t>
            </a:r>
            <a:r>
              <a:rPr lang="nl-NL" dirty="0" smtClean="0"/>
              <a:t> = </a:t>
            </a:r>
          </a:p>
          <a:p>
            <a:pPr>
              <a:buNone/>
            </a:pPr>
            <a:r>
              <a:rPr lang="nl-NL" dirty="0" smtClean="0"/>
              <a:t>	ongevoelig voor …..</a:t>
            </a:r>
          </a:p>
          <a:p>
            <a:pPr>
              <a:buNone/>
            </a:pPr>
            <a:r>
              <a:rPr lang="nl-NL" dirty="0" smtClean="0"/>
              <a:t>    bv. MRSA voor antibiotica.</a:t>
            </a:r>
          </a:p>
          <a:p>
            <a:pPr>
              <a:buNone/>
            </a:pPr>
            <a:r>
              <a:rPr lang="nl-NL" dirty="0" smtClean="0"/>
              <a:t> 	       Hoofdluis voor </a:t>
            </a:r>
            <a:r>
              <a:rPr lang="nl-NL" dirty="0" err="1" smtClean="0"/>
              <a:t>Prioderm</a:t>
            </a:r>
            <a:r>
              <a:rPr lang="nl-NL" dirty="0" smtClean="0"/>
              <a:t>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438</Words>
  <Application>Microsoft Office PowerPoint</Application>
  <PresentationFormat>Diavoorstelling (4:3)</PresentationFormat>
  <Paragraphs>135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Office-thema</vt:lpstr>
      <vt:lpstr>Casus 1</vt:lpstr>
      <vt:lpstr>Micro organismen</vt:lpstr>
      <vt:lpstr>Bacteriën </vt:lpstr>
      <vt:lpstr>Virussen </vt:lpstr>
      <vt:lpstr>Schimmels </vt:lpstr>
      <vt:lpstr>Protozoa</vt:lpstr>
      <vt:lpstr>Invloed op lichaam</vt:lpstr>
      <vt:lpstr>Infectiecyclus</vt:lpstr>
      <vt:lpstr>PowerPoint-presentatie</vt:lpstr>
      <vt:lpstr>PowerPoint-presentatie</vt:lpstr>
      <vt:lpstr>PowerPoint-presentatie</vt:lpstr>
      <vt:lpstr>PowerPoint-presentatie</vt:lpstr>
      <vt:lpstr>4 besmettingsbronnen</vt:lpstr>
      <vt:lpstr>4 besmettingswegen + maatregelen</vt:lpstr>
      <vt:lpstr>4 besmettingswegen + maatregelen</vt:lpstr>
      <vt:lpstr>4 besmettingswegen + maatregelen</vt:lpstr>
      <vt:lpstr>4 besmettingswegen + maatregelen</vt:lpstr>
      <vt:lpstr>MRSA</vt:lpstr>
      <vt:lpstr>Reinigen</vt:lpstr>
      <vt:lpstr>Desinfecteren</vt:lpstr>
      <vt:lpstr>Steriliseren </vt:lpstr>
      <vt:lpstr>Protocollen en richtlijnen</vt:lpstr>
      <vt:lpstr>Vragen?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 1</dc:title>
  <cp:lastModifiedBy>E.H. Scheltens-Flink</cp:lastModifiedBy>
  <cp:revision>22</cp:revision>
  <dcterms:modified xsi:type="dcterms:W3CDTF">2016-08-21T12:16:56Z</dcterms:modified>
</cp:coreProperties>
</file>